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242"/>
    <a:srgbClr val="F67B28"/>
    <a:srgbClr val="4C78CA"/>
    <a:srgbClr val="0066FF"/>
    <a:srgbClr val="FFD743"/>
    <a:srgbClr val="FFE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00" d="100"/>
          <a:sy n="200" d="100"/>
        </p:scale>
        <p:origin x="-461" y="-4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7ADC6-86DC-4580-BEAF-02A7F4E89AEB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93C77-E7D6-4C5E-978D-B0EC06BA0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54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00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26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01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0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70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30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12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83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80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71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694-AB5D-4D15-B05F-0E6EF262109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05AE-0949-4B58-BA3D-7F183EAB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2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tel:+81-3-5807-6081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FC85EB7-AF74-73C7-FB0C-818B055A42CF}"/>
              </a:ext>
            </a:extLst>
          </p:cNvPr>
          <p:cNvSpPr/>
          <p:nvPr/>
        </p:nvSpPr>
        <p:spPr>
          <a:xfrm>
            <a:off x="108385" y="7521751"/>
            <a:ext cx="6539281" cy="1958937"/>
          </a:xfrm>
          <a:prstGeom prst="roundRect">
            <a:avLst>
              <a:gd name="adj" fmla="val 5530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0C707B-04AF-6E42-AB09-FA600FB3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3770604"/>
            <a:ext cx="2017951" cy="32372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01088-CABE-5383-A994-7A2F865DB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262601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9AEC92-3A79-4764-6DD7-22FD05CB38EE}"/>
              </a:ext>
            </a:extLst>
          </p:cNvPr>
          <p:cNvSpPr txBox="1"/>
          <p:nvPr/>
        </p:nvSpPr>
        <p:spPr>
          <a:xfrm>
            <a:off x="785952" y="2679963"/>
            <a:ext cx="5346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光回線工事に必須な光パワーメータのご案内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F10BB65-98E0-4771-348C-F0EC76754A87}"/>
              </a:ext>
            </a:extLst>
          </p:cNvPr>
          <p:cNvSpPr/>
          <p:nvPr/>
        </p:nvSpPr>
        <p:spPr>
          <a:xfrm>
            <a:off x="2017951" y="4353032"/>
            <a:ext cx="4670820" cy="6249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コンパクトな名刺サイズ！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BD860A-BFD1-3C94-70E2-70E395CAE211}"/>
              </a:ext>
            </a:extLst>
          </p:cNvPr>
          <p:cNvSpPr/>
          <p:nvPr/>
        </p:nvSpPr>
        <p:spPr>
          <a:xfrm>
            <a:off x="2017951" y="6212936"/>
            <a:ext cx="4670820" cy="6249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リーズナブルなお手頃価格！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8F3EB5F-B592-B9FF-C241-E051EB3D5E6F}"/>
              </a:ext>
            </a:extLst>
          </p:cNvPr>
          <p:cNvSpPr/>
          <p:nvPr/>
        </p:nvSpPr>
        <p:spPr>
          <a:xfrm>
            <a:off x="2017951" y="5282984"/>
            <a:ext cx="4670820" cy="6249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操作ボタンは２つだけで簡単！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4545C6F-66CB-36C8-AFAA-CFCB3FB97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145" y="4027502"/>
            <a:ext cx="685420" cy="164295"/>
          </a:xfrm>
          <a:prstGeom prst="rect">
            <a:avLst/>
          </a:prstGeom>
          <a:noFill/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750942-87F5-A015-DB50-16766B2D5923}"/>
              </a:ext>
            </a:extLst>
          </p:cNvPr>
          <p:cNvSpPr txBox="1"/>
          <p:nvPr/>
        </p:nvSpPr>
        <p:spPr>
          <a:xfrm>
            <a:off x="3690620" y="3953915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211B</a:t>
            </a:r>
            <a:r>
              <a:rPr lang="ja-JP" altLang="en-US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が</a:t>
            </a:r>
            <a:r>
              <a:rPr lang="en-US" altLang="ja-JP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”</a:t>
            </a:r>
            <a:r>
              <a:rPr lang="ja-JP" altLang="en-US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オススメ</a:t>
            </a:r>
            <a:r>
              <a:rPr lang="en-US" altLang="ja-JP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” </a:t>
            </a:r>
            <a:r>
              <a:rPr lang="ja-JP" altLang="en-US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なワケ</a:t>
            </a:r>
            <a:endParaRPr lang="en-US" altLang="ja-JP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695491A-BDF5-4C37-DA7E-C771EBE02E34}"/>
              </a:ext>
            </a:extLst>
          </p:cNvPr>
          <p:cNvGrpSpPr/>
          <p:nvPr/>
        </p:nvGrpSpPr>
        <p:grpSpPr>
          <a:xfrm>
            <a:off x="97831" y="3000467"/>
            <a:ext cx="2514600" cy="996180"/>
            <a:chOff x="758775" y="3109297"/>
            <a:chExt cx="2941580" cy="1165332"/>
          </a:xfrm>
        </p:grpSpPr>
        <p:sp>
          <p:nvSpPr>
            <p:cNvPr id="17" name="爆発: 14 pt 16">
              <a:extLst>
                <a:ext uri="{FF2B5EF4-FFF2-40B4-BE49-F238E27FC236}">
                  <a16:creationId xmlns:a16="http://schemas.microsoft.com/office/drawing/2014/main" id="{66A3FAE4-1E4A-59CD-38D7-E25F8BB9F4C8}"/>
                </a:ext>
              </a:extLst>
            </p:cNvPr>
            <p:cNvSpPr/>
            <p:nvPr/>
          </p:nvSpPr>
          <p:spPr>
            <a:xfrm>
              <a:off x="758775" y="3109297"/>
              <a:ext cx="2941580" cy="1165332"/>
            </a:xfrm>
            <a:prstGeom prst="irregularSeal2">
              <a:avLst/>
            </a:prstGeom>
            <a:gradFill>
              <a:gsLst>
                <a:gs pos="0">
                  <a:srgbClr val="FFFF00"/>
                </a:gs>
                <a:gs pos="50000">
                  <a:srgbClr val="FFE171"/>
                </a:gs>
                <a:gs pos="100000">
                  <a:srgbClr val="FFD743"/>
                </a:gs>
              </a:gsLst>
            </a:gra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AD16DB5-94B1-FB5C-A204-8826E42F43BB}"/>
                </a:ext>
              </a:extLst>
            </p:cNvPr>
            <p:cNvSpPr txBox="1"/>
            <p:nvPr/>
          </p:nvSpPr>
          <p:spPr>
            <a:xfrm>
              <a:off x="1423045" y="3432671"/>
              <a:ext cx="1613042" cy="684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光工事現場で</a:t>
              </a:r>
              <a:endParaRPr kumimoji="1"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おなじみ！</a:t>
              </a: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7379B8EE-BB79-8F64-53D9-C8B2BC3B8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26" y="3965623"/>
            <a:ext cx="980000" cy="29174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A7ED1EA-1566-2036-85C0-6CFA94D5B3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79" y="7790479"/>
            <a:ext cx="1476185" cy="980682"/>
          </a:xfrm>
          <a:prstGeom prst="rect">
            <a:avLst/>
          </a:prstGeom>
          <a:ln>
            <a:noFill/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D37D8CB-9101-B69C-F394-EE2B187AE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593" y="7783181"/>
            <a:ext cx="1476185" cy="980683"/>
          </a:xfrm>
          <a:prstGeom prst="rect">
            <a:avLst/>
          </a:prstGeom>
          <a:ln>
            <a:noFill/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40D467C-A799-7DFF-8CD4-F31FF8519D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798" y="7772927"/>
            <a:ext cx="980682" cy="980682"/>
          </a:xfrm>
          <a:prstGeom prst="rect">
            <a:avLst/>
          </a:prstGeom>
          <a:ln>
            <a:noFill/>
          </a:ln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A56F29B-F20B-EE7F-5EE8-5438B631A87D}"/>
              </a:ext>
            </a:extLst>
          </p:cNvPr>
          <p:cNvSpPr txBox="1"/>
          <p:nvPr/>
        </p:nvSpPr>
        <p:spPr>
          <a:xfrm>
            <a:off x="455322" y="8783864"/>
            <a:ext cx="488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プロテクトカバーで大事なセンサーやボタンを保護します！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ストラップ付で、落下防止の心配なし！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5150740-BCC2-733D-AB3F-267FF96CA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74" y="8780470"/>
            <a:ext cx="301684" cy="301684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F243341-CF19-287B-A6AB-29732FF046EC}"/>
              </a:ext>
            </a:extLst>
          </p:cNvPr>
          <p:cNvSpPr txBox="1"/>
          <p:nvPr/>
        </p:nvSpPr>
        <p:spPr>
          <a:xfrm>
            <a:off x="2362238" y="7328050"/>
            <a:ext cx="1991123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その他のオススメ</a:t>
            </a:r>
            <a:r>
              <a:rPr kumimoji="1"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1F201AF-9655-6F87-1C6A-3D0DB49ED9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9371" flipH="1">
            <a:off x="656293" y="6276338"/>
            <a:ext cx="582912" cy="656658"/>
          </a:xfrm>
          <a:prstGeom prst="rect">
            <a:avLst/>
          </a:prstGeom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20F7507D-1DDC-1BFE-859A-7CAFE2AE2C03}"/>
              </a:ext>
            </a:extLst>
          </p:cNvPr>
          <p:cNvSpPr/>
          <p:nvPr/>
        </p:nvSpPr>
        <p:spPr>
          <a:xfrm>
            <a:off x="100202" y="5693972"/>
            <a:ext cx="771854" cy="706055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6B375AD-AF45-688F-6D94-A4CBAF822313}"/>
              </a:ext>
            </a:extLst>
          </p:cNvPr>
          <p:cNvSpPr txBox="1"/>
          <p:nvPr/>
        </p:nvSpPr>
        <p:spPr>
          <a:xfrm>
            <a:off x="619281" y="6861585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２つのボタンだけ！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A4625D8-11E1-8800-73AA-C5F5F54E04E2}"/>
              </a:ext>
            </a:extLst>
          </p:cNvPr>
          <p:cNvSpPr txBox="1"/>
          <p:nvPr/>
        </p:nvSpPr>
        <p:spPr>
          <a:xfrm>
            <a:off x="3758565" y="605792"/>
            <a:ext cx="3110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約</a:t>
            </a:r>
            <a:r>
              <a:rPr kumimoji="1"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</a:t>
            </a:r>
            <a:r>
              <a:rPr kumimoji="1"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年前から愛される</a:t>
            </a:r>
            <a:endParaRPr kumimoji="1"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信頼・高耐久・安心</a:t>
            </a:r>
            <a:endParaRPr kumimoji="1"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の国内生産ブランド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CC07524-0DDF-2F09-CCB5-906FC7C30F5A}"/>
              </a:ext>
            </a:extLst>
          </p:cNvPr>
          <p:cNvGrpSpPr/>
          <p:nvPr/>
        </p:nvGrpSpPr>
        <p:grpSpPr>
          <a:xfrm>
            <a:off x="5345482" y="9548726"/>
            <a:ext cx="1409911" cy="369332"/>
            <a:chOff x="4513951" y="9441681"/>
            <a:chExt cx="1343289" cy="351880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F140C3CB-68A0-09E2-873E-451D312D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3951" y="9441681"/>
              <a:ext cx="1343289" cy="351880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71CF68F-8641-52B2-A5BC-0EB3E6838676}"/>
                </a:ext>
              </a:extLst>
            </p:cNvPr>
            <p:cNvSpPr txBox="1"/>
            <p:nvPr/>
          </p:nvSpPr>
          <p:spPr>
            <a:xfrm>
              <a:off x="4922186" y="9471936"/>
              <a:ext cx="503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211B</a:t>
              </a:r>
              <a:endParaRPr kumimoji="1" lang="ja-JP" altLang="en-US" sz="1200" dirty="0"/>
            </a:p>
          </p:txBody>
        </p:sp>
      </p:grpSp>
      <p:pic>
        <p:nvPicPr>
          <p:cNvPr id="35" name="図 34">
            <a:extLst>
              <a:ext uri="{FF2B5EF4-FFF2-40B4-BE49-F238E27FC236}">
                <a16:creationId xmlns:a16="http://schemas.microsoft.com/office/drawing/2014/main" id="{3CA71C7B-8560-C8D7-3B76-F3E961256C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74" y="9110047"/>
            <a:ext cx="301684" cy="30168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0012709-387E-9A53-AED9-37A61D476386}"/>
              </a:ext>
            </a:extLst>
          </p:cNvPr>
          <p:cNvSpPr txBox="1"/>
          <p:nvPr/>
        </p:nvSpPr>
        <p:spPr>
          <a:xfrm>
            <a:off x="4588853" y="9560082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詳しくは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453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78C8CC26-07AA-40E4-2976-ED61DAEAE0C5}"/>
              </a:ext>
            </a:extLst>
          </p:cNvPr>
          <p:cNvSpPr/>
          <p:nvPr/>
        </p:nvSpPr>
        <p:spPr>
          <a:xfrm>
            <a:off x="243839" y="1173173"/>
            <a:ext cx="3041635" cy="2301547"/>
          </a:xfrm>
          <a:prstGeom prst="roundRect">
            <a:avLst>
              <a:gd name="adj" fmla="val 6064"/>
            </a:avLst>
          </a:prstGeom>
          <a:noFill/>
          <a:ln w="22225">
            <a:solidFill>
              <a:srgbClr val="F67B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5264D78-0544-88BE-266A-341AF090EB62}"/>
              </a:ext>
            </a:extLst>
          </p:cNvPr>
          <p:cNvSpPr/>
          <p:nvPr/>
        </p:nvSpPr>
        <p:spPr>
          <a:xfrm>
            <a:off x="127321" y="822960"/>
            <a:ext cx="6541703" cy="2804160"/>
          </a:xfrm>
          <a:prstGeom prst="roundRect">
            <a:avLst>
              <a:gd name="adj" fmla="val 6064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55E173E-3269-8162-32C0-BE632775CE7C}"/>
              </a:ext>
            </a:extLst>
          </p:cNvPr>
          <p:cNvSpPr/>
          <p:nvPr/>
        </p:nvSpPr>
        <p:spPr>
          <a:xfrm>
            <a:off x="2405725" y="653932"/>
            <a:ext cx="1959011" cy="3231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5EB3884-C292-48D5-0EC4-5ED994A43FEF}"/>
              </a:ext>
            </a:extLst>
          </p:cNvPr>
          <p:cNvSpPr txBox="1"/>
          <p:nvPr/>
        </p:nvSpPr>
        <p:spPr>
          <a:xfrm>
            <a:off x="127321" y="166869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光測定に便利な光源もご用意しています</a:t>
            </a:r>
            <a:endPara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817453CA-2867-1171-D475-8999B3BE6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17" y="1361405"/>
            <a:ext cx="890491" cy="1630972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E030EF0-A4C9-387D-096C-32203855AC6E}"/>
              </a:ext>
            </a:extLst>
          </p:cNvPr>
          <p:cNvGrpSpPr/>
          <p:nvPr/>
        </p:nvGrpSpPr>
        <p:grpSpPr>
          <a:xfrm>
            <a:off x="523694" y="3007616"/>
            <a:ext cx="1004749" cy="292388"/>
            <a:chOff x="479138" y="2688992"/>
            <a:chExt cx="1004749" cy="292388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F0AD2DD-EA52-C18F-2C28-A02ED1054E80}"/>
                </a:ext>
              </a:extLst>
            </p:cNvPr>
            <p:cNvSpPr txBox="1"/>
            <p:nvPr/>
          </p:nvSpPr>
          <p:spPr>
            <a:xfrm>
              <a:off x="986635" y="2688992"/>
              <a:ext cx="4972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C6EB864C-7F42-E584-A620-5CBDE0E85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38" y="2742792"/>
              <a:ext cx="560050" cy="134244"/>
            </a:xfrm>
            <a:prstGeom prst="rect">
              <a:avLst/>
            </a:prstGeom>
            <a:noFill/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E4689649-476A-7E1D-9423-10DEC7621851}"/>
              </a:ext>
            </a:extLst>
          </p:cNvPr>
          <p:cNvGrpSpPr/>
          <p:nvPr/>
        </p:nvGrpSpPr>
        <p:grpSpPr>
          <a:xfrm>
            <a:off x="2015789" y="3007616"/>
            <a:ext cx="1014275" cy="292388"/>
            <a:chOff x="469612" y="2688992"/>
            <a:chExt cx="1014275" cy="292388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458F563C-610F-B89D-A2F3-084A093D894F}"/>
                </a:ext>
              </a:extLst>
            </p:cNvPr>
            <p:cNvSpPr txBox="1"/>
            <p:nvPr/>
          </p:nvSpPr>
          <p:spPr>
            <a:xfrm>
              <a:off x="986635" y="2688992"/>
              <a:ext cx="4972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368</a:t>
              </a: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6F685EB5-E2A6-17FA-840A-85D2B7FE7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12" y="2738028"/>
              <a:ext cx="579922" cy="139007"/>
            </a:xfrm>
            <a:prstGeom prst="rect">
              <a:avLst/>
            </a:prstGeom>
            <a:noFill/>
          </p:spPr>
        </p:pic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CD5A65D-EB2E-5484-AC69-80A0F4C54901}"/>
              </a:ext>
            </a:extLst>
          </p:cNvPr>
          <p:cNvSpPr txBox="1"/>
          <p:nvPr/>
        </p:nvSpPr>
        <p:spPr>
          <a:xfrm>
            <a:off x="291099" y="3200126"/>
            <a:ext cx="13885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シングルモード測定用光源</a:t>
            </a:r>
            <a:endParaRPr kumimoji="1" lang="en-US" altLang="ja-JP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246B57F-077C-3718-C881-28685046E403}"/>
              </a:ext>
            </a:extLst>
          </p:cNvPr>
          <p:cNvSpPr txBox="1"/>
          <p:nvPr/>
        </p:nvSpPr>
        <p:spPr>
          <a:xfrm>
            <a:off x="1751583" y="3200126"/>
            <a:ext cx="14847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マルチモード・</a:t>
            </a:r>
            <a:r>
              <a:rPr kumimoji="1" lang="en-US" altLang="ja-JP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GI</a:t>
            </a:r>
            <a:r>
              <a:rPr kumimoji="1" lang="ja-JP" alt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測定用光源</a:t>
            </a:r>
            <a:endParaRPr kumimoji="1" lang="en-US" altLang="ja-JP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004D94D-3893-B405-3944-CBB0921DBD91}"/>
              </a:ext>
            </a:extLst>
          </p:cNvPr>
          <p:cNvSpPr txBox="1"/>
          <p:nvPr/>
        </p:nvSpPr>
        <p:spPr>
          <a:xfrm>
            <a:off x="1335918" y="1074645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光源シリー</a:t>
            </a:r>
            <a:endParaRPr kumimoji="1" lang="en-US" altLang="ja-JP" sz="15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D9C72EA-AA21-9F63-77E8-5A08AD07AA6B}"/>
              </a:ext>
            </a:extLst>
          </p:cNvPr>
          <p:cNvSpPr/>
          <p:nvPr/>
        </p:nvSpPr>
        <p:spPr>
          <a:xfrm>
            <a:off x="1136130" y="1062452"/>
            <a:ext cx="1197691" cy="2295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測定用光源</a:t>
            </a: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656DC277-B214-DF49-31D0-B319AD2A965C}"/>
              </a:ext>
            </a:extLst>
          </p:cNvPr>
          <p:cNvSpPr/>
          <p:nvPr/>
        </p:nvSpPr>
        <p:spPr>
          <a:xfrm>
            <a:off x="3456431" y="1181926"/>
            <a:ext cx="3041635" cy="2301547"/>
          </a:xfrm>
          <a:prstGeom prst="roundRect">
            <a:avLst>
              <a:gd name="adj" fmla="val 6064"/>
            </a:avLst>
          </a:prstGeom>
          <a:noFill/>
          <a:ln w="22225">
            <a:solidFill>
              <a:srgbClr val="6FB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7591BB3-FE87-2EDA-F05F-314B7F93E779}"/>
              </a:ext>
            </a:extLst>
          </p:cNvPr>
          <p:cNvSpPr/>
          <p:nvPr/>
        </p:nvSpPr>
        <p:spPr>
          <a:xfrm>
            <a:off x="4367773" y="1071205"/>
            <a:ext cx="1197691" cy="2295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可視光源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9F286646-DCFB-A9B6-6D22-61D88424D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249" y="743951"/>
            <a:ext cx="624249" cy="156934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2B7760A-D1CA-E77E-CC00-9F63BD5F6E0B}"/>
              </a:ext>
            </a:extLst>
          </p:cNvPr>
          <p:cNvSpPr txBox="1"/>
          <p:nvPr/>
        </p:nvSpPr>
        <p:spPr>
          <a:xfrm>
            <a:off x="3024847" y="68568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光源シリーズ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7F1E752B-CE69-EA25-C6E8-4706BA8D5A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630" y="1481547"/>
            <a:ext cx="944623" cy="1538591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1F025BF0-A780-6109-5518-65717D56B1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712" y="1564986"/>
            <a:ext cx="872728" cy="1415234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082F016-D874-1C47-D57A-0260C2650BC1}"/>
              </a:ext>
            </a:extLst>
          </p:cNvPr>
          <p:cNvSpPr txBox="1"/>
          <p:nvPr/>
        </p:nvSpPr>
        <p:spPr>
          <a:xfrm>
            <a:off x="4190007" y="2999339"/>
            <a:ext cx="6094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365A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3DF0D96-2A7D-1D52-0A88-900732741738}"/>
              </a:ext>
            </a:extLst>
          </p:cNvPr>
          <p:cNvSpPr txBox="1"/>
          <p:nvPr/>
        </p:nvSpPr>
        <p:spPr>
          <a:xfrm>
            <a:off x="3645965" y="3209049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長距離用可視光源</a:t>
            </a:r>
            <a:endParaRPr kumimoji="1" lang="en-US" altLang="ja-JP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64B2F57-0F00-B642-F246-3492DCD92D52}"/>
              </a:ext>
            </a:extLst>
          </p:cNvPr>
          <p:cNvSpPr txBox="1"/>
          <p:nvPr/>
        </p:nvSpPr>
        <p:spPr>
          <a:xfrm>
            <a:off x="5781518" y="2999202"/>
            <a:ext cx="4972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366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6D4F97B-91D6-DEBD-9395-51E0F32F72B4}"/>
              </a:ext>
            </a:extLst>
          </p:cNvPr>
          <p:cNvSpPr txBox="1"/>
          <p:nvPr/>
        </p:nvSpPr>
        <p:spPr>
          <a:xfrm>
            <a:off x="5185085" y="3208912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短距離用可視光源</a:t>
            </a:r>
            <a:endParaRPr kumimoji="1" lang="en-US" altLang="ja-JP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F7D3CDB-B674-EE0D-B5D7-19DAB8377C6F}"/>
              </a:ext>
            </a:extLst>
          </p:cNvPr>
          <p:cNvSpPr txBox="1"/>
          <p:nvPr/>
        </p:nvSpPr>
        <p:spPr>
          <a:xfrm>
            <a:off x="131746" y="3937859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さらに。。。</a:t>
            </a:r>
            <a:endPara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435332D-07A7-7697-6BD5-E4B58C082D9D}"/>
              </a:ext>
            </a:extLst>
          </p:cNvPr>
          <p:cNvSpPr txBox="1"/>
          <p:nvPr/>
        </p:nvSpPr>
        <p:spPr>
          <a:xfrm>
            <a:off x="132633" y="4274925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お得なキット品もご用意！</a:t>
            </a:r>
            <a:endPara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4CF78E07-A153-F06B-F02F-F6A986659E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15" y="4827297"/>
            <a:ext cx="1488123" cy="148812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58705B4A-CBA5-C859-B975-DD731BDB4D7D}"/>
              </a:ext>
            </a:extLst>
          </p:cNvPr>
          <p:cNvGrpSpPr/>
          <p:nvPr/>
        </p:nvGrpSpPr>
        <p:grpSpPr>
          <a:xfrm>
            <a:off x="1892732" y="4778204"/>
            <a:ext cx="3882140" cy="292388"/>
            <a:chOff x="479137" y="2688992"/>
            <a:chExt cx="3882140" cy="292388"/>
          </a:xfrm>
        </p:grpSpPr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7F4E9486-B507-2925-F09C-026052F96350}"/>
                </a:ext>
              </a:extLst>
            </p:cNvPr>
            <p:cNvSpPr txBox="1"/>
            <p:nvPr/>
          </p:nvSpPr>
          <p:spPr>
            <a:xfrm>
              <a:off x="986635" y="2688992"/>
              <a:ext cx="337464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869B</a:t>
              </a: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《SM</a:t>
              </a: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／</a:t>
              </a:r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MM</a:t>
              </a: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GI</a:t>
              </a:r>
              <a:r>
                <a:rPr kumimoji="1" lang="ja-JP" altLang="en-US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兼用テストキット</a:t>
              </a:r>
              <a:r>
                <a:rPr kumimoji="1"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》</a:t>
              </a:r>
            </a:p>
          </p:txBody>
        </p:sp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2994BD70-5B4B-B084-E82F-9B51D5603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37" y="2745317"/>
              <a:ext cx="569387" cy="136482"/>
            </a:xfrm>
            <a:prstGeom prst="rect">
              <a:avLst/>
            </a:prstGeom>
            <a:noFill/>
          </p:spPr>
        </p:pic>
      </p:grp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D1D1E5D5-09B5-B7DA-D4F4-F6344A4948C0}"/>
              </a:ext>
            </a:extLst>
          </p:cNvPr>
          <p:cNvSpPr/>
          <p:nvPr/>
        </p:nvSpPr>
        <p:spPr>
          <a:xfrm>
            <a:off x="1848541" y="5798759"/>
            <a:ext cx="4746483" cy="220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SC</a:t>
            </a:r>
            <a:r>
              <a:rPr kumimoji="1"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コネクタ、</a:t>
            </a:r>
            <a:r>
              <a:rPr kumimoji="1"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LC</a:t>
            </a:r>
            <a:r>
              <a:rPr kumimoji="1"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コネクタに対応！</a:t>
            </a:r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61EE6F5B-3651-4CD6-1651-B2FF6D6CF3A3}"/>
              </a:ext>
            </a:extLst>
          </p:cNvPr>
          <p:cNvSpPr/>
          <p:nvPr/>
        </p:nvSpPr>
        <p:spPr>
          <a:xfrm>
            <a:off x="1849724" y="5107237"/>
            <a:ext cx="4746483" cy="220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人気の</a:t>
            </a:r>
            <a:r>
              <a:rPr kumimoji="1"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MiNi211B</a:t>
            </a:r>
            <a:r>
              <a:rPr kumimoji="1"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とシングルモード＆マルチモード･</a:t>
            </a:r>
            <a:r>
              <a:rPr kumimoji="1"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GI</a:t>
            </a:r>
            <a:r>
              <a:rPr kumimoji="1"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用光源とのお得なセット</a:t>
            </a:r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820BBE0E-EAE8-473E-8870-E2058A6327DC}"/>
              </a:ext>
            </a:extLst>
          </p:cNvPr>
          <p:cNvSpPr/>
          <p:nvPr/>
        </p:nvSpPr>
        <p:spPr>
          <a:xfrm>
            <a:off x="1849723" y="5452998"/>
            <a:ext cx="4746483" cy="220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持ち運びに便利な軽量･堅牢なプロテクトケースに収納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AB45AD9-11E8-C325-7B35-D957A4148FC4}"/>
              </a:ext>
            </a:extLst>
          </p:cNvPr>
          <p:cNvSpPr txBox="1"/>
          <p:nvPr/>
        </p:nvSpPr>
        <p:spPr>
          <a:xfrm>
            <a:off x="1792262" y="6123022"/>
            <a:ext cx="3029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その他のキット品もございます。是非ご相談ください。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リボン: 上に曲がる 81">
            <a:extLst>
              <a:ext uri="{FF2B5EF4-FFF2-40B4-BE49-F238E27FC236}">
                <a16:creationId xmlns:a16="http://schemas.microsoft.com/office/drawing/2014/main" id="{9CB49CD6-A93D-2B22-05A5-170B4F1F0A12}"/>
              </a:ext>
            </a:extLst>
          </p:cNvPr>
          <p:cNvSpPr/>
          <p:nvPr/>
        </p:nvSpPr>
        <p:spPr>
          <a:xfrm>
            <a:off x="2428061" y="7113910"/>
            <a:ext cx="4202396" cy="501845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6D19082-C761-9E0B-84D8-2B680C382BEB}"/>
              </a:ext>
            </a:extLst>
          </p:cNvPr>
          <p:cNvSpPr txBox="1"/>
          <p:nvPr/>
        </p:nvSpPr>
        <p:spPr>
          <a:xfrm>
            <a:off x="3277809" y="7129170"/>
            <a:ext cx="2459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ご用命は下記販売店まで</a:t>
            </a:r>
            <a:endParaRPr kumimoji="1" lang="en-US" altLang="ja-JP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FE1B5528-0584-7F98-F425-80247AFF22A8}"/>
              </a:ext>
            </a:extLst>
          </p:cNvPr>
          <p:cNvCxnSpPr/>
          <p:nvPr/>
        </p:nvCxnSpPr>
        <p:spPr>
          <a:xfrm>
            <a:off x="0" y="806958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8F43A8AA-E90A-7124-E1D0-F5AACD1D72E1}"/>
              </a:ext>
            </a:extLst>
          </p:cNvPr>
          <p:cNvCxnSpPr>
            <a:cxnSpLocks/>
          </p:cNvCxnSpPr>
          <p:nvPr/>
        </p:nvCxnSpPr>
        <p:spPr>
          <a:xfrm>
            <a:off x="2400229" y="8069580"/>
            <a:ext cx="0" cy="1836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A14BE56A-B0A9-F5D7-9D16-C8D3F8BC67EF}"/>
              </a:ext>
            </a:extLst>
          </p:cNvPr>
          <p:cNvSpPr txBox="1"/>
          <p:nvPr/>
        </p:nvSpPr>
        <p:spPr>
          <a:xfrm>
            <a:off x="-81601" y="8084820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+mn-ea"/>
              </a:rPr>
              <a:t>【</a:t>
            </a:r>
            <a:r>
              <a:rPr kumimoji="1" lang="ja-JP" altLang="en-US" sz="1000" dirty="0">
                <a:latin typeface="+mn-ea"/>
              </a:rPr>
              <a:t>製造元</a:t>
            </a:r>
            <a:r>
              <a:rPr kumimoji="1" lang="en-US" altLang="ja-JP" sz="1000" dirty="0">
                <a:latin typeface="+mn-ea"/>
              </a:rPr>
              <a:t>】</a:t>
            </a:r>
            <a:endParaRPr kumimoji="1" lang="ja-JP" altLang="en-US" sz="1000" dirty="0">
              <a:latin typeface="+mn-ea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87BCE3A-4578-2FFC-26E4-0FDA73BD34A7}"/>
              </a:ext>
            </a:extLst>
          </p:cNvPr>
          <p:cNvSpPr txBox="1"/>
          <p:nvPr/>
        </p:nvSpPr>
        <p:spPr>
          <a:xfrm>
            <a:off x="2310007" y="8094818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+mn-ea"/>
              </a:rPr>
              <a:t>【</a:t>
            </a:r>
            <a:r>
              <a:rPr kumimoji="1" lang="ja-JP" altLang="en-US" sz="1000" dirty="0">
                <a:latin typeface="+mn-ea"/>
              </a:rPr>
              <a:t>販売店</a:t>
            </a:r>
            <a:r>
              <a:rPr kumimoji="1" lang="en-US" altLang="ja-JP" sz="1000" dirty="0">
                <a:latin typeface="+mn-ea"/>
              </a:rPr>
              <a:t>】</a:t>
            </a:r>
            <a:endParaRPr kumimoji="1" lang="ja-JP" altLang="en-US" sz="1000" dirty="0">
              <a:latin typeface="+mn-ea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34CEBF5-671D-2995-F086-FF994B5F7E56}"/>
              </a:ext>
            </a:extLst>
          </p:cNvPr>
          <p:cNvSpPr txBox="1"/>
          <p:nvPr/>
        </p:nvSpPr>
        <p:spPr>
          <a:xfrm>
            <a:off x="183515" y="9185858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〒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110-0005</a:t>
            </a:r>
          </a:p>
          <a:p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東京都台東区上野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1-9-2 </a:t>
            </a:r>
            <a:r>
              <a:rPr kumimoji="1" lang="ja-JP" altLang="en-US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ビルボビル 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2F</a:t>
            </a:r>
          </a:p>
          <a:p>
            <a:endParaRPr lang="en-US" altLang="ja-JP" sz="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TEL:03-5807-6081</a:t>
            </a:r>
            <a:endParaRPr kumimoji="1" lang="en-US" altLang="ja-JP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23842D49-110E-4A01-2FFC-77C9CBCFEF08}"/>
              </a:ext>
            </a:extLst>
          </p:cNvPr>
          <p:cNvSpPr txBox="1"/>
          <p:nvPr/>
        </p:nvSpPr>
        <p:spPr>
          <a:xfrm>
            <a:off x="147877" y="8734513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グレイテクノス株式会社</a:t>
            </a:r>
            <a:endParaRPr kumimoji="1" lang="en-US" altLang="ja-JP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B9CF3761-0A00-183D-8E77-BFC39DFAFC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6" y="8442424"/>
            <a:ext cx="760011" cy="262549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302C126-E031-6CD4-81FC-3F0A70E1DBD8}"/>
              </a:ext>
            </a:extLst>
          </p:cNvPr>
          <p:cNvSpPr txBox="1"/>
          <p:nvPr/>
        </p:nvSpPr>
        <p:spPr>
          <a:xfrm>
            <a:off x="291099" y="8943378"/>
            <a:ext cx="1560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https://www.graytechnos.com/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93B3E1-D7F3-2242-DB7E-5D2BE4968F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156" y="1356720"/>
            <a:ext cx="902331" cy="1645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32F2801-67F1-31FB-4443-E680C038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633" y="3052848"/>
            <a:ext cx="579922" cy="139007"/>
          </a:xfrm>
          <a:prstGeom prst="rect">
            <a:avLst/>
          </a:prstGeom>
          <a:noFill/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C1A6293-93C9-7180-BCD7-9199F4E08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018" y="3046686"/>
            <a:ext cx="579922" cy="139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88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209</TotalTime>
  <Words>223</Words>
  <Application>Microsoft Office PowerPoint</Application>
  <PresentationFormat>A4 210 x 297 mm</PresentationFormat>
  <Paragraphs>46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UDPゴシック</vt:lpstr>
      <vt:lpstr>HGPｺﾞｼｯｸE</vt:lpstr>
      <vt:lpstr>HG丸ｺﾞｼｯｸM-PRO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賢直 小池</dc:creator>
  <cp:lastModifiedBy>賢直 小池</cp:lastModifiedBy>
  <cp:revision>23</cp:revision>
  <cp:lastPrinted>2023-09-15T03:46:43Z</cp:lastPrinted>
  <dcterms:created xsi:type="dcterms:W3CDTF">2023-09-14T05:08:40Z</dcterms:created>
  <dcterms:modified xsi:type="dcterms:W3CDTF">2023-09-15T06:56:24Z</dcterms:modified>
</cp:coreProperties>
</file>