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1pPr>
    <a:lvl2pPr marL="0" marR="0" indent="4572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2pPr>
    <a:lvl3pPr marL="0" marR="0" indent="9144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3pPr>
    <a:lvl4pPr marL="0" marR="0" indent="13716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4pPr>
    <a:lvl5pPr marL="0" marR="0" indent="18288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5pPr>
    <a:lvl6pPr marL="0" marR="0" indent="22860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6pPr>
    <a:lvl7pPr marL="0" marR="0" indent="27432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7pPr>
    <a:lvl8pPr marL="0" marR="0" indent="32004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8pPr>
    <a:lvl9pPr marL="0" marR="0" indent="3657600" algn="ctr" defTabSz="64049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ヒラギノ角ゴ ProN W6"/>
        <a:ea typeface="ヒラギノ角ゴ ProN W6"/>
        <a:cs typeface="ヒラギノ角ゴ ProN W6"/>
        <a:sym typeface="ヒラギノ角ゴ ProN W6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21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ヒラギノ角ゴ ProN W3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タイトルテキスト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12" name="本文レベル1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737939" y="6210089"/>
            <a:ext cx="6080622" cy="38923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/>
            </a:lvl1pPr>
          </a:lstStyle>
          <a:p>
            <a:r>
              <a:t>–Johnny Appleseed</a:t>
            </a:r>
          </a:p>
        </p:txBody>
      </p:sp>
      <p:sp>
        <p:nvSpPr>
          <p:cNvPr id="94" name="“ここに引用を入力してください。”"/>
          <p:cNvSpPr txBox="1">
            <a:spLocks noGrp="1"/>
          </p:cNvSpPr>
          <p:nvPr>
            <p:ph type="body" sz="quarter" idx="22"/>
          </p:nvPr>
        </p:nvSpPr>
        <p:spPr>
          <a:xfrm>
            <a:off x="737939" y="4568577"/>
            <a:ext cx="6080622" cy="120203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36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草が生えた砂丘から見たビーチと海"/>
          <p:cNvSpPr>
            <a:spLocks noGrp="1"/>
          </p:cNvSpPr>
          <p:nvPr>
            <p:ph type="pic" idx="21"/>
          </p:nvPr>
        </p:nvSpPr>
        <p:spPr>
          <a:xfrm>
            <a:off x="-760078" y="2483494"/>
            <a:ext cx="8589616" cy="572641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タイトルテキスト"/>
          <p:cNvSpPr txBox="1">
            <a:spLocks noGrp="1"/>
          </p:cNvSpPr>
          <p:nvPr>
            <p:ph type="title"/>
          </p:nvPr>
        </p:nvSpPr>
        <p:spPr>
          <a:xfrm>
            <a:off x="550994" y="3933792"/>
            <a:ext cx="6454512" cy="1440458"/>
          </a:xfrm>
          <a:prstGeom prst="rect">
            <a:avLst/>
          </a:prstGeom>
        </p:spPr>
        <p:txBody>
          <a:bodyPr lIns="15742" tIns="15742" rIns="15742" bIns="15742"/>
          <a:lstStyle>
            <a:lvl1pPr defTabSz="643584"/>
          </a:lstStyle>
          <a:p>
            <a:r>
              <a:t>タイトルテキスト</a:t>
            </a:r>
          </a:p>
        </p:txBody>
      </p:sp>
      <p:sp>
        <p:nvSpPr>
          <p:cNvPr id="118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50994" y="5413606"/>
            <a:ext cx="6454512" cy="491961"/>
          </a:xfrm>
          <a:prstGeom prst="rect">
            <a:avLst/>
          </a:prstGeom>
        </p:spPr>
        <p:txBody>
          <a:bodyPr lIns="15742" tIns="15742" rIns="15742" bIns="15742"/>
          <a:lstStyle>
            <a:lvl1pPr defTabSz="643584">
              <a:defRPr sz="4200"/>
            </a:lvl1pPr>
            <a:lvl2pPr defTabSz="643584">
              <a:defRPr sz="4200"/>
            </a:lvl2pPr>
            <a:lvl3pPr defTabSz="643584">
              <a:defRPr sz="4200"/>
            </a:lvl3pPr>
            <a:lvl4pPr defTabSz="643584">
              <a:defRPr sz="4200"/>
            </a:lvl4pPr>
            <a:lvl5pPr defTabSz="643584">
              <a:defRPr sz="4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119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3627087" y="7275181"/>
            <a:ext cx="298390" cy="304255"/>
          </a:xfrm>
          <a:prstGeom prst="rect">
            <a:avLst/>
          </a:prstGeom>
        </p:spPr>
        <p:txBody>
          <a:bodyPr lIns="15742" tIns="15742" rIns="15742" bIns="15742"/>
          <a:lstStyle>
            <a:lvl1pPr defTabSz="643584">
              <a:defRPr sz="18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草が生えた砂丘から見たビーチと海"/>
          <p:cNvSpPr>
            <a:spLocks noGrp="1"/>
          </p:cNvSpPr>
          <p:nvPr>
            <p:ph type="pic" sz="half" idx="21"/>
          </p:nvPr>
        </p:nvSpPr>
        <p:spPr>
          <a:xfrm>
            <a:off x="944562" y="2730704"/>
            <a:ext cx="5667376" cy="377825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タイトルテキスト"/>
          <p:cNvSpPr txBox="1">
            <a:spLocks noGrp="1"/>
          </p:cNvSpPr>
          <p:nvPr>
            <p:ph type="title"/>
          </p:nvPr>
        </p:nvSpPr>
        <p:spPr>
          <a:xfrm>
            <a:off x="737939" y="6416712"/>
            <a:ext cx="6080622" cy="826493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22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737939" y="7250583"/>
            <a:ext cx="6080622" cy="656767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23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タイトルテキスト"/>
          <p:cNvSpPr txBox="1">
            <a:spLocks noGrp="1"/>
          </p:cNvSpPr>
          <p:nvPr>
            <p:ph type="title"/>
          </p:nvPr>
        </p:nvSpPr>
        <p:spPr>
          <a:xfrm>
            <a:off x="737939" y="4387378"/>
            <a:ext cx="6080622" cy="1918644"/>
          </a:xfrm>
          <a:prstGeom prst="rect">
            <a:avLst/>
          </a:prstGeom>
        </p:spPr>
        <p:txBody>
          <a:bodyPr anchor="ctr"/>
          <a:lstStyle/>
          <a:p>
            <a:r>
              <a:t>タイトルテキスト</a:t>
            </a:r>
          </a:p>
        </p:txBody>
      </p:sp>
      <p:sp>
        <p:nvSpPr>
          <p:cNvPr id="3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前景に短いフェンスがあるビーチの上を低空飛行しているサギ"/>
          <p:cNvSpPr>
            <a:spLocks noGrp="1"/>
          </p:cNvSpPr>
          <p:nvPr>
            <p:ph type="pic" sz="half" idx="21"/>
          </p:nvPr>
        </p:nvSpPr>
        <p:spPr>
          <a:xfrm>
            <a:off x="3704456" y="2881982"/>
            <a:ext cx="4774469" cy="477446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9" name="タイトルテキスト"/>
          <p:cNvSpPr txBox="1">
            <a:spLocks noGrp="1"/>
          </p:cNvSpPr>
          <p:nvPr>
            <p:ph type="title"/>
          </p:nvPr>
        </p:nvSpPr>
        <p:spPr>
          <a:xfrm>
            <a:off x="553454" y="2881982"/>
            <a:ext cx="3099347" cy="231713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</a:lstStyle>
          <a:p>
            <a:r>
              <a:t>タイトルテキスト</a:t>
            </a:r>
          </a:p>
        </p:txBody>
      </p:sp>
      <p:sp>
        <p:nvSpPr>
          <p:cNvPr id="40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53454" y="5258147"/>
            <a:ext cx="3099347" cy="2390925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1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タイトルテキスト"/>
          <p:cNvSpPr txBox="1">
            <a:spLocks noGrp="1"/>
          </p:cNvSpPr>
          <p:nvPr>
            <p:ph type="title"/>
          </p:nvPr>
        </p:nvSpPr>
        <p:spPr>
          <a:xfrm>
            <a:off x="553454" y="2660600"/>
            <a:ext cx="6449592" cy="1254498"/>
          </a:xfrm>
          <a:prstGeom prst="rect">
            <a:avLst/>
          </a:prstGeom>
        </p:spPr>
        <p:txBody>
          <a:bodyPr anchor="ctr"/>
          <a:lstStyle/>
          <a:p>
            <a:r>
              <a:t>タイトルテキスト</a:t>
            </a:r>
          </a:p>
        </p:txBody>
      </p:sp>
      <p:sp>
        <p:nvSpPr>
          <p:cNvPr id="49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タイトルテキスト"/>
          <p:cNvSpPr txBox="1">
            <a:spLocks noGrp="1"/>
          </p:cNvSpPr>
          <p:nvPr>
            <p:ph type="title"/>
          </p:nvPr>
        </p:nvSpPr>
        <p:spPr>
          <a:xfrm>
            <a:off x="553454" y="2660600"/>
            <a:ext cx="6449592" cy="1254498"/>
          </a:xfrm>
          <a:prstGeom prst="rect">
            <a:avLst/>
          </a:prstGeom>
        </p:spPr>
        <p:txBody>
          <a:bodyPr anchor="ctr"/>
          <a:lstStyle/>
          <a:p>
            <a:r>
              <a:t>タイトルテキスト</a:t>
            </a:r>
          </a:p>
        </p:txBody>
      </p:sp>
      <p:sp>
        <p:nvSpPr>
          <p:cNvPr id="57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53454" y="4018408"/>
            <a:ext cx="6449592" cy="3652802"/>
          </a:xfrm>
          <a:prstGeom prst="rect">
            <a:avLst/>
          </a:prstGeom>
        </p:spPr>
        <p:txBody>
          <a:bodyPr anchor="ctr"/>
          <a:lstStyle>
            <a:lvl1pPr marL="472281" indent="-472281" algn="l">
              <a:spcBef>
                <a:spcPts val="4600"/>
              </a:spcBef>
              <a:buSzPct val="145000"/>
              <a:buChar char="•"/>
              <a:defRPr sz="3400"/>
            </a:lvl1pPr>
            <a:lvl2pPr marL="916781" indent="-472281" algn="l">
              <a:spcBef>
                <a:spcPts val="4600"/>
              </a:spcBef>
              <a:buSzPct val="145000"/>
              <a:buChar char="•"/>
              <a:defRPr sz="3400"/>
            </a:lvl2pPr>
            <a:lvl3pPr marL="1361281" indent="-472281" algn="l">
              <a:spcBef>
                <a:spcPts val="4600"/>
              </a:spcBef>
              <a:buSzPct val="145000"/>
              <a:buChar char="•"/>
              <a:defRPr sz="3400"/>
            </a:lvl3pPr>
            <a:lvl4pPr marL="1805781" indent="-472281" algn="l">
              <a:spcBef>
                <a:spcPts val="4600"/>
              </a:spcBef>
              <a:buSzPct val="145000"/>
              <a:buChar char="•"/>
              <a:defRPr sz="3400"/>
            </a:lvl4pPr>
            <a:lvl5pPr marL="2250281" indent="-472281" algn="l">
              <a:spcBef>
                <a:spcPts val="4600"/>
              </a:spcBef>
              <a:buSzPct val="145000"/>
              <a:buChar char="•"/>
              <a:defRPr sz="3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58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2つの丘に挟まれた、海に続く砂の小道"/>
          <p:cNvSpPr>
            <a:spLocks noGrp="1"/>
          </p:cNvSpPr>
          <p:nvPr>
            <p:ph type="pic" sz="half" idx="21"/>
          </p:nvPr>
        </p:nvSpPr>
        <p:spPr>
          <a:xfrm>
            <a:off x="2213818" y="4018408"/>
            <a:ext cx="5479201" cy="365280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6" name="タイトルテキスト"/>
          <p:cNvSpPr txBox="1">
            <a:spLocks noGrp="1"/>
          </p:cNvSpPr>
          <p:nvPr>
            <p:ph type="title"/>
          </p:nvPr>
        </p:nvSpPr>
        <p:spPr>
          <a:xfrm>
            <a:off x="553454" y="2660600"/>
            <a:ext cx="6449592" cy="1254498"/>
          </a:xfrm>
          <a:prstGeom prst="rect">
            <a:avLst/>
          </a:prstGeom>
        </p:spPr>
        <p:txBody>
          <a:bodyPr anchor="ctr"/>
          <a:lstStyle/>
          <a:p>
            <a:r>
              <a:t>タイトルテキスト</a:t>
            </a:r>
          </a:p>
        </p:txBody>
      </p:sp>
      <p:sp>
        <p:nvSpPr>
          <p:cNvPr id="67" name="本文レベル1…"/>
          <p:cNvSpPr txBox="1">
            <a:spLocks noGrp="1"/>
          </p:cNvSpPr>
          <p:nvPr>
            <p:ph type="body" sz="quarter" idx="1"/>
          </p:nvPr>
        </p:nvSpPr>
        <p:spPr>
          <a:xfrm>
            <a:off x="553454" y="4018408"/>
            <a:ext cx="3099347" cy="3652802"/>
          </a:xfrm>
          <a:prstGeom prst="rect">
            <a:avLst/>
          </a:prstGeom>
        </p:spPr>
        <p:txBody>
          <a:bodyPr anchor="ctr"/>
          <a:lstStyle>
            <a:lvl1pPr marL="367392" indent="-367392" algn="l">
              <a:spcBef>
                <a:spcPts val="3500"/>
              </a:spcBef>
              <a:buSzPct val="145000"/>
              <a:buChar char="•"/>
              <a:defRPr sz="3000"/>
            </a:lvl1pPr>
            <a:lvl2pPr marL="710292" indent="-367392" algn="l">
              <a:spcBef>
                <a:spcPts val="3500"/>
              </a:spcBef>
              <a:buSzPct val="145000"/>
              <a:buChar char="•"/>
              <a:defRPr sz="3000"/>
            </a:lvl2pPr>
            <a:lvl3pPr marL="1053192" indent="-367392" algn="l">
              <a:spcBef>
                <a:spcPts val="3500"/>
              </a:spcBef>
              <a:buSzPct val="145000"/>
              <a:buChar char="•"/>
              <a:defRPr sz="3000"/>
            </a:lvl3pPr>
            <a:lvl4pPr marL="1396092" indent="-367392" algn="l">
              <a:spcBef>
                <a:spcPts val="3500"/>
              </a:spcBef>
              <a:buSzPct val="145000"/>
              <a:buChar char="•"/>
              <a:defRPr sz="3000"/>
            </a:lvl4pPr>
            <a:lvl5pPr marL="1738992" indent="-367392" algn="l">
              <a:spcBef>
                <a:spcPts val="3500"/>
              </a:spcBef>
              <a:buSzPct val="145000"/>
              <a:buChar char="•"/>
              <a:defRPr sz="30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68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3606912" y="7914729"/>
            <a:ext cx="338741" cy="262236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ヒラギノ角ゴ ProN W3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本文レベル1…"/>
          <p:cNvSpPr txBox="1">
            <a:spLocks noGrp="1"/>
          </p:cNvSpPr>
          <p:nvPr>
            <p:ph type="body" sz="half" idx="1"/>
          </p:nvPr>
        </p:nvSpPr>
        <p:spPr>
          <a:xfrm>
            <a:off x="553454" y="3250951"/>
            <a:ext cx="6449592" cy="4191498"/>
          </a:xfrm>
          <a:prstGeom prst="rect">
            <a:avLst/>
          </a:prstGeom>
        </p:spPr>
        <p:txBody>
          <a:bodyPr anchor="ctr"/>
          <a:lstStyle>
            <a:lvl1pPr marL="472281" indent="-472281" algn="l">
              <a:spcBef>
                <a:spcPts val="4600"/>
              </a:spcBef>
              <a:buSzPct val="145000"/>
              <a:buChar char="•"/>
              <a:defRPr sz="3400"/>
            </a:lvl1pPr>
            <a:lvl2pPr marL="916781" indent="-472281" algn="l">
              <a:spcBef>
                <a:spcPts val="4600"/>
              </a:spcBef>
              <a:buSzPct val="145000"/>
              <a:buChar char="•"/>
              <a:defRPr sz="3400"/>
            </a:lvl2pPr>
            <a:lvl3pPr marL="1361281" indent="-472281" algn="l">
              <a:spcBef>
                <a:spcPts val="4600"/>
              </a:spcBef>
              <a:buSzPct val="145000"/>
              <a:buChar char="•"/>
              <a:defRPr sz="3400"/>
            </a:lvl3pPr>
            <a:lvl4pPr marL="1805781" indent="-472281" algn="l">
              <a:spcBef>
                <a:spcPts val="4600"/>
              </a:spcBef>
              <a:buSzPct val="145000"/>
              <a:buChar char="•"/>
              <a:defRPr sz="3400"/>
            </a:lvl4pPr>
            <a:lvl5pPr marL="2250281" indent="-472281" algn="l">
              <a:spcBef>
                <a:spcPts val="4600"/>
              </a:spcBef>
              <a:buSzPct val="145000"/>
              <a:buChar char="•"/>
              <a:defRPr sz="34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7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つの丘に挟まれた、海に続く砂の小道"/>
          <p:cNvSpPr>
            <a:spLocks noGrp="1"/>
          </p:cNvSpPr>
          <p:nvPr>
            <p:ph type="pic" sz="quarter" idx="21"/>
          </p:nvPr>
        </p:nvSpPr>
        <p:spPr>
          <a:xfrm>
            <a:off x="3809612" y="5472149"/>
            <a:ext cx="3287521" cy="21916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前景に短いフェンスがあるビーチの上を低空飛行しているサギ"/>
          <p:cNvSpPr>
            <a:spLocks noGrp="1"/>
          </p:cNvSpPr>
          <p:nvPr>
            <p:ph type="pic" sz="quarter" idx="22"/>
          </p:nvPr>
        </p:nvSpPr>
        <p:spPr>
          <a:xfrm>
            <a:off x="3903699" y="2948396"/>
            <a:ext cx="3099347" cy="30993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草が生えた砂丘から見たビーチと海"/>
          <p:cNvSpPr>
            <a:spLocks noGrp="1"/>
          </p:cNvSpPr>
          <p:nvPr>
            <p:ph type="pic" sz="half" idx="23"/>
          </p:nvPr>
        </p:nvSpPr>
        <p:spPr>
          <a:xfrm>
            <a:off x="-1645605" y="3029570"/>
            <a:ext cx="6951390" cy="46342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スライド番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テキスト"/>
          <p:cNvSpPr txBox="1">
            <a:spLocks noGrp="1"/>
          </p:cNvSpPr>
          <p:nvPr>
            <p:ph type="title"/>
          </p:nvPr>
        </p:nvSpPr>
        <p:spPr>
          <a:xfrm>
            <a:off x="737939" y="3464954"/>
            <a:ext cx="6080622" cy="191864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517" tIns="29517" rIns="29517" bIns="29517" anchor="b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本文レベル1…"/>
          <p:cNvSpPr txBox="1">
            <a:spLocks noGrp="1"/>
          </p:cNvSpPr>
          <p:nvPr>
            <p:ph type="body" idx="1"/>
          </p:nvPr>
        </p:nvSpPr>
        <p:spPr>
          <a:xfrm>
            <a:off x="737939" y="5442632"/>
            <a:ext cx="6080622" cy="65676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517" tIns="29517" rIns="29517" bIns="29517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本文レベル5</a:t>
            </a:r>
          </a:p>
        </p:txBody>
      </p:sp>
      <p:sp>
        <p:nvSpPr>
          <p:cNvPr id="4" name="スライド番号"/>
          <p:cNvSpPr txBox="1">
            <a:spLocks noGrp="1"/>
          </p:cNvSpPr>
          <p:nvPr>
            <p:ph type="sldNum" sz="quarter" idx="2"/>
          </p:nvPr>
        </p:nvSpPr>
        <p:spPr>
          <a:xfrm>
            <a:off x="3627435" y="7914729"/>
            <a:ext cx="297695" cy="281742"/>
          </a:xfrm>
          <a:prstGeom prst="rect">
            <a:avLst/>
          </a:prstGeom>
          <a:ln w="3175">
            <a:miter lim="400000"/>
          </a:ln>
        </p:spPr>
        <p:txBody>
          <a:bodyPr wrap="none" lIns="29517" tIns="29517" rIns="29517" bIns="29517">
            <a:spAutoFit/>
          </a:bodyPr>
          <a:lstStyle>
            <a:lvl1pPr>
              <a:defRPr sz="16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0" marR="0" indent="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3556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7112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0668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422400" algn="ctr" defTabSz="64049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6404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457200" algn="ctr" defTabSz="6404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914400" algn="ctr" defTabSz="6404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1371600" algn="ctr" defTabSz="6404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1828800" algn="ctr" defTabSz="6404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2286000" algn="ctr" defTabSz="6404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2743200" algn="ctr" defTabSz="6404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3200400" algn="ctr" defTabSz="6404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3657600" algn="ctr" defTabSz="6404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四角形"/>
          <p:cNvSpPr/>
          <p:nvPr/>
        </p:nvSpPr>
        <p:spPr>
          <a:xfrm>
            <a:off x="-146562" y="-105918"/>
            <a:ext cx="7743430" cy="10843652"/>
          </a:xfrm>
          <a:prstGeom prst="rect">
            <a:avLst/>
          </a:prstGeom>
          <a:solidFill>
            <a:srgbClr val="00478B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pic>
        <p:nvPicPr>
          <p:cNvPr id="129" name="24962663.png" descr="24962663.png"/>
          <p:cNvPicPr>
            <a:picLocks noChangeAspect="1"/>
          </p:cNvPicPr>
          <p:nvPr/>
        </p:nvPicPr>
        <p:blipFill>
          <a:blip r:embed="rId2"/>
          <a:srcRect r="4549"/>
          <a:stretch>
            <a:fillRect/>
          </a:stretch>
        </p:blipFill>
        <p:spPr>
          <a:xfrm flipH="1">
            <a:off x="-71689" y="306080"/>
            <a:ext cx="7258817" cy="10138202"/>
          </a:xfrm>
          <a:prstGeom prst="rect">
            <a:avLst/>
          </a:prstGeom>
          <a:ln w="3175">
            <a:miter lim="400000"/>
          </a:ln>
        </p:spPr>
      </p:pic>
      <p:sp>
        <p:nvSpPr>
          <p:cNvPr id="130" name="四角形"/>
          <p:cNvSpPr/>
          <p:nvPr/>
        </p:nvSpPr>
        <p:spPr>
          <a:xfrm flipH="1">
            <a:off x="-84411" y="418785"/>
            <a:ext cx="7191936" cy="9923930"/>
          </a:xfrm>
          <a:prstGeom prst="rect">
            <a:avLst/>
          </a:prstGeom>
          <a:solidFill>
            <a:srgbClr val="FFFFFF">
              <a:alpha val="59941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defTabSz="643584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31" name="サプライチェーン、中小企業が狙われる"/>
          <p:cNvSpPr txBox="1"/>
          <p:nvPr/>
        </p:nvSpPr>
        <p:spPr>
          <a:xfrm>
            <a:off x="897808" y="1430543"/>
            <a:ext cx="490835" cy="7770730"/>
          </a:xfrm>
          <a:prstGeom prst="rect">
            <a:avLst/>
          </a:prstGeom>
          <a:ln w="3175">
            <a:miter lim="400000"/>
          </a:ln>
          <a:effectLst>
            <a:outerShdw blurRad="63500" dir="2868522" rotWithShape="0">
              <a:srgbClr val="FFFFFF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eaVert" wrap="none" lIns="29517" tIns="29517" rIns="29517" bIns="29517" anchor="ctr">
            <a:spAutoFit/>
          </a:bodyPr>
          <a:lstStyle>
            <a:lvl1pPr algn="l">
              <a:lnSpc>
                <a:spcPct val="50000"/>
              </a:lnSpc>
              <a:defRPr sz="3400">
                <a:solidFill>
                  <a:srgbClr val="00478B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r>
              <a:t>サプライチェーン、中小企業が狙われる</a:t>
            </a:r>
          </a:p>
        </p:txBody>
      </p:sp>
      <p:pic>
        <p:nvPicPr>
          <p:cNvPr id="132" name="1900459.png" descr="1900459.png"/>
          <p:cNvPicPr>
            <a:picLocks noChangeAspect="1"/>
          </p:cNvPicPr>
          <p:nvPr/>
        </p:nvPicPr>
        <p:blipFill>
          <a:blip r:embed="rId3"/>
          <a:srcRect l="56317" t="58072" r="19905" b="18368"/>
          <a:stretch>
            <a:fillRect/>
          </a:stretch>
        </p:blipFill>
        <p:spPr>
          <a:xfrm>
            <a:off x="4678288" y="1206500"/>
            <a:ext cx="1788820" cy="1264165"/>
          </a:xfrm>
          <a:prstGeom prst="rect">
            <a:avLst/>
          </a:prstGeom>
          <a:ln w="3175">
            <a:miter lim="400000"/>
          </a:ln>
        </p:spPr>
      </p:pic>
      <p:pic>
        <p:nvPicPr>
          <p:cNvPr id="133" name="Secure data-bro.png" descr="Secure data-br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512" y="2824594"/>
            <a:ext cx="5552212" cy="555221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グループ"/>
          <p:cNvGrpSpPr/>
          <p:nvPr/>
        </p:nvGrpSpPr>
        <p:grpSpPr>
          <a:xfrm>
            <a:off x="-168458" y="-165564"/>
            <a:ext cx="7893416" cy="11024528"/>
            <a:chOff x="0" y="0"/>
            <a:chExt cx="7893414" cy="11024527"/>
          </a:xfrm>
        </p:grpSpPr>
        <p:pic>
          <p:nvPicPr>
            <p:cNvPr id="135" name="24962663.png" descr="24962663.png"/>
            <p:cNvPicPr>
              <a:picLocks noChangeAspect="1"/>
            </p:cNvPicPr>
            <p:nvPr/>
          </p:nvPicPr>
          <p:blipFill>
            <a:blip r:embed="rId2"/>
            <a:srcRect r="4549"/>
            <a:stretch>
              <a:fillRect/>
            </a:stretch>
          </p:blipFill>
          <p:spPr>
            <a:xfrm>
              <a:off x="0" y="0"/>
              <a:ext cx="7893415" cy="11024528"/>
            </a:xfrm>
            <a:prstGeom prst="rect">
              <a:avLst/>
            </a:prstGeom>
            <a:ln w="3175" cap="flat">
              <a:noFill/>
              <a:miter lim="400000"/>
            </a:ln>
            <a:effectLst/>
          </p:spPr>
        </p:pic>
        <p:sp>
          <p:nvSpPr>
            <p:cNvPr id="136" name="四角形"/>
            <p:cNvSpPr/>
            <p:nvPr/>
          </p:nvSpPr>
          <p:spPr>
            <a:xfrm>
              <a:off x="133227" y="134683"/>
              <a:ext cx="7626960" cy="10755161"/>
            </a:xfrm>
            <a:prstGeom prst="rect">
              <a:avLst/>
            </a:prstGeom>
            <a:solidFill>
              <a:srgbClr val="FFFFFF">
                <a:alpha val="59941"/>
              </a:srgbClr>
            </a:solidFill>
            <a:ln w="3175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643584">
                <a:defRPr sz="2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ヒラギノ角ゴ ProN W3"/>
                </a:defRPr>
              </a:pPr>
              <a:endParaRPr/>
            </a:p>
          </p:txBody>
        </p:sp>
      </p:grpSp>
      <p:sp>
        <p:nvSpPr>
          <p:cNvPr id="138" name="オフィス環境の見える化から始める、業務の最適化"/>
          <p:cNvSpPr txBox="1"/>
          <p:nvPr/>
        </p:nvSpPr>
        <p:spPr>
          <a:xfrm>
            <a:off x="656833" y="4156941"/>
            <a:ext cx="5915635" cy="3327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356" tIns="39356" rIns="39356" bIns="39356">
            <a:spAutoFit/>
          </a:bodyPr>
          <a:lstStyle>
            <a:lvl1pPr algn="l" defTabSz="457200">
              <a:defRPr sz="2000">
                <a:solidFill>
                  <a:srgbClr val="00478B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r>
              <a:t>オフィス環境の見える化から始める、業務の最適化</a:t>
            </a:r>
          </a:p>
        </p:txBody>
      </p:sp>
      <p:sp>
        <p:nvSpPr>
          <p:cNvPr id="139" name="四角形"/>
          <p:cNvSpPr/>
          <p:nvPr/>
        </p:nvSpPr>
        <p:spPr>
          <a:xfrm>
            <a:off x="486950" y="4664404"/>
            <a:ext cx="2207569" cy="657263"/>
          </a:xfrm>
          <a:prstGeom prst="rect">
            <a:avLst/>
          </a:prstGeom>
          <a:solidFill>
            <a:srgbClr val="00478B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40" name="マルウェア攻撃の可視化と…"/>
          <p:cNvSpPr txBox="1"/>
          <p:nvPr/>
        </p:nvSpPr>
        <p:spPr>
          <a:xfrm>
            <a:off x="568394" y="4750793"/>
            <a:ext cx="2044681" cy="4844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9517" tIns="29517" rIns="29517" bIns="29517" anchor="ctr">
            <a:spAutoFit/>
          </a:bodyPr>
          <a:lstStyle/>
          <a:p>
            <a:pPr>
              <a:defRPr sz="1300">
                <a:solidFill>
                  <a:srgbClr val="FFFFFF"/>
                </a:solidFill>
              </a:defRPr>
            </a:pPr>
            <a:r>
              <a:t>マルウェア攻撃の可視化と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t>効果的な防御対策の実現</a:t>
            </a:r>
          </a:p>
        </p:txBody>
      </p:sp>
      <p:sp>
        <p:nvSpPr>
          <p:cNvPr id="141" name="四角形"/>
          <p:cNvSpPr/>
          <p:nvPr/>
        </p:nvSpPr>
        <p:spPr>
          <a:xfrm>
            <a:off x="2729523" y="4664404"/>
            <a:ext cx="2207569" cy="657263"/>
          </a:xfrm>
          <a:prstGeom prst="rect">
            <a:avLst/>
          </a:prstGeom>
          <a:solidFill>
            <a:srgbClr val="114098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42" name="四角形"/>
          <p:cNvSpPr/>
          <p:nvPr/>
        </p:nvSpPr>
        <p:spPr>
          <a:xfrm>
            <a:off x="4972096" y="4664404"/>
            <a:ext cx="2207569" cy="657263"/>
          </a:xfrm>
          <a:prstGeom prst="rect">
            <a:avLst/>
          </a:prstGeom>
          <a:solidFill>
            <a:srgbClr val="114098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43" name="直感的に危険度を可視化し…"/>
          <p:cNvSpPr txBox="1"/>
          <p:nvPr/>
        </p:nvSpPr>
        <p:spPr>
          <a:xfrm>
            <a:off x="2806839" y="4750793"/>
            <a:ext cx="2052937" cy="4844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9517" tIns="29517" rIns="29517" bIns="29517" anchor="ctr">
            <a:spAutoFit/>
          </a:bodyPr>
          <a:lstStyle/>
          <a:p>
            <a:pPr>
              <a:defRPr sz="1300">
                <a:solidFill>
                  <a:srgbClr val="FFFFFF"/>
                </a:solidFill>
              </a:defRPr>
            </a:pPr>
            <a:r>
              <a:t>直感的に危険度を可視化し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t>迅速な対応が可能に！</a:t>
            </a:r>
          </a:p>
        </p:txBody>
      </p:sp>
      <p:sp>
        <p:nvSpPr>
          <p:cNvPr id="144" name="業務における高頻度…"/>
          <p:cNvSpPr txBox="1"/>
          <p:nvPr/>
        </p:nvSpPr>
        <p:spPr>
          <a:xfrm>
            <a:off x="5138566" y="4750793"/>
            <a:ext cx="1874628" cy="4844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9517" tIns="29517" rIns="29517" bIns="29517" anchor="ctr">
            <a:spAutoFit/>
          </a:bodyPr>
          <a:lstStyle/>
          <a:p>
            <a:pPr>
              <a:defRPr sz="1300">
                <a:solidFill>
                  <a:srgbClr val="FFFFFF"/>
                </a:solidFill>
              </a:defRPr>
            </a:pPr>
            <a:r>
              <a:t>業務における高頻度</a:t>
            </a:r>
          </a:p>
          <a:p>
            <a:pPr>
              <a:defRPr sz="1300">
                <a:solidFill>
                  <a:srgbClr val="FFFFFF"/>
                </a:solidFill>
              </a:defRPr>
            </a:pPr>
            <a:r>
              <a:t>アクセスサイトの可視化</a:t>
            </a:r>
          </a:p>
        </p:txBody>
      </p:sp>
      <p:sp>
        <p:nvSpPr>
          <p:cNvPr id="145" name="02"/>
          <p:cNvSpPr txBox="1"/>
          <p:nvPr/>
        </p:nvSpPr>
        <p:spPr>
          <a:xfrm>
            <a:off x="241858" y="4082317"/>
            <a:ext cx="441021" cy="543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356" tIns="39356" rIns="39356" bIns="39356" anchor="ctr">
            <a:spAutoFit/>
          </a:bodyPr>
          <a:lstStyle>
            <a:lvl1pPr defTabSz="457200">
              <a:defRPr sz="3700">
                <a:solidFill>
                  <a:srgbClr val="00478B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02</a:t>
            </a:r>
          </a:p>
        </p:txBody>
      </p:sp>
      <p:sp>
        <p:nvSpPr>
          <p:cNvPr id="146" name="セキュリティ対策の必要性に疑問を感じたり、『コンピューターウイルスは目に見えない』と思われたことはありませんか？…"/>
          <p:cNvSpPr txBox="1"/>
          <p:nvPr/>
        </p:nvSpPr>
        <p:spPr>
          <a:xfrm>
            <a:off x="509300" y="5482297"/>
            <a:ext cx="6537900" cy="37716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356" tIns="39356" rIns="39356" bIns="39356">
            <a:spAutoFit/>
          </a:bodyPr>
          <a:lstStyle/>
          <a:p>
            <a:pPr algn="l" defTabSz="457200">
              <a:defRPr sz="900">
                <a:solidFill>
                  <a:srgbClr val="424242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pPr>
            <a:r>
              <a:t>セキュリティ対策の必要性に疑問を感じたり、『コンピューターウイルスは目に見えない』と思われたことはありませんか？</a:t>
            </a:r>
          </a:p>
          <a:p>
            <a:pPr algn="l" defTabSz="457200">
              <a:defRPr sz="900">
                <a:solidFill>
                  <a:srgbClr val="424242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pPr>
            <a:r>
              <a:t>Check Point UTMは、企業の通信環境を可視化し、包括的なセキュリティ対策を実現します。</a:t>
            </a:r>
          </a:p>
        </p:txBody>
      </p:sp>
      <p:pic>
        <p:nvPicPr>
          <p:cNvPr id="147" name="1535-1555-front-top.png" descr="1535-1555-front-top.png"/>
          <p:cNvPicPr>
            <a:picLocks noChangeAspect="1"/>
          </p:cNvPicPr>
          <p:nvPr/>
        </p:nvPicPr>
        <p:blipFill>
          <a:blip r:embed="rId3"/>
          <a:srcRect b="25717"/>
          <a:stretch>
            <a:fillRect/>
          </a:stretch>
        </p:blipFill>
        <p:spPr>
          <a:xfrm>
            <a:off x="1987860" y="6621242"/>
            <a:ext cx="3329890" cy="1623875"/>
          </a:xfrm>
          <a:prstGeom prst="rect">
            <a:avLst/>
          </a:prstGeom>
          <a:ln w="3175">
            <a:miter lim="400000"/>
          </a:ln>
        </p:spPr>
      </p:pic>
      <p:sp>
        <p:nvSpPr>
          <p:cNvPr id="148" name="コールアウト"/>
          <p:cNvSpPr/>
          <p:nvPr/>
        </p:nvSpPr>
        <p:spPr>
          <a:xfrm>
            <a:off x="2525530" y="5999634"/>
            <a:ext cx="3375423" cy="12124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06" y="0"/>
                </a:moveTo>
                <a:cubicBezTo>
                  <a:pt x="182" y="0"/>
                  <a:pt x="0" y="506"/>
                  <a:pt x="0" y="1131"/>
                </a:cubicBezTo>
                <a:lnTo>
                  <a:pt x="0" y="20469"/>
                </a:lnTo>
                <a:cubicBezTo>
                  <a:pt x="0" y="21094"/>
                  <a:pt x="182" y="21600"/>
                  <a:pt x="406" y="21600"/>
                </a:cubicBezTo>
                <a:lnTo>
                  <a:pt x="19406" y="21600"/>
                </a:lnTo>
                <a:cubicBezTo>
                  <a:pt x="19630" y="21600"/>
                  <a:pt x="19812" y="21094"/>
                  <a:pt x="19812" y="20469"/>
                </a:cubicBezTo>
                <a:lnTo>
                  <a:pt x="19812" y="15647"/>
                </a:lnTo>
                <a:lnTo>
                  <a:pt x="21600" y="13384"/>
                </a:lnTo>
                <a:lnTo>
                  <a:pt x="19812" y="11122"/>
                </a:lnTo>
                <a:lnTo>
                  <a:pt x="19812" y="1131"/>
                </a:lnTo>
                <a:cubicBezTo>
                  <a:pt x="19812" y="506"/>
                  <a:pt x="19630" y="0"/>
                  <a:pt x="19406" y="0"/>
                </a:cubicBezTo>
                <a:lnTo>
                  <a:pt x="406" y="0"/>
                </a:lnTo>
                <a:close/>
              </a:path>
            </a:pathLst>
          </a:custGeom>
          <a:ln w="38100">
            <a:solidFill>
              <a:schemeClr val="accent1">
                <a:hueOff val="114395"/>
                <a:lumOff val="-24975"/>
              </a:schemeClr>
            </a:solidFill>
            <a:miter lim="400000"/>
          </a:ln>
        </p:spPr>
        <p:txBody>
          <a:bodyPr lIns="29517" tIns="29517" rIns="29517" bIns="29517" anchor="ctr"/>
          <a:lstStyle/>
          <a:p>
            <a:pPr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49" name="「なんとなくインターネットの速度が遅いと感じることはありませんか？また、その原因を特定したいと思ったことはありませんか？…"/>
          <p:cNvSpPr txBox="1"/>
          <p:nvPr/>
        </p:nvSpPr>
        <p:spPr>
          <a:xfrm>
            <a:off x="2629819" y="6061679"/>
            <a:ext cx="2915717" cy="10883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356" tIns="39356" rIns="39356" bIns="39356">
            <a:spAutoFit/>
          </a:bodyPr>
          <a:lstStyle/>
          <a:p>
            <a:pPr algn="l" defTabSz="457200">
              <a:defRPr sz="900">
                <a:solidFill>
                  <a:srgbClr val="424242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「なんとなくインターネットの速度が遅いと感じることはありませんか？また、その原因を特定したいと思ったことはありませんか？</a:t>
            </a:r>
          </a:p>
          <a:p>
            <a:pPr algn="l" defTabSz="457200">
              <a:spcBef>
                <a:spcPts val="1200"/>
              </a:spcBef>
              <a:defRPr sz="900">
                <a:solidFill>
                  <a:srgbClr val="424242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レポートを活用することで、業務に不要な通信を可視化し、適切な対策として遮断や制限を実施することで、最適なネットワーク環境を実現できます。」</a:t>
            </a:r>
          </a:p>
        </p:txBody>
      </p:sp>
      <p:sp>
        <p:nvSpPr>
          <p:cNvPr id="150" name="四角形"/>
          <p:cNvSpPr/>
          <p:nvPr/>
        </p:nvSpPr>
        <p:spPr>
          <a:xfrm>
            <a:off x="-111608" y="8277078"/>
            <a:ext cx="7779716" cy="547986"/>
          </a:xfrm>
          <a:prstGeom prst="rect">
            <a:avLst/>
          </a:prstGeom>
          <a:solidFill>
            <a:srgbClr val="114098"/>
          </a:solidFill>
          <a:ln w="3175">
            <a:miter lim="400000"/>
          </a:ln>
        </p:spPr>
        <p:txBody>
          <a:bodyPr lIns="29517" tIns="29517" rIns="29517" bIns="29517" anchor="ctr"/>
          <a:lstStyle/>
          <a:p>
            <a:pPr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51" name="オフィスのお困りごとを、ぜひ私たちにご相談ください"/>
          <p:cNvSpPr txBox="1"/>
          <p:nvPr/>
        </p:nvSpPr>
        <p:spPr>
          <a:xfrm>
            <a:off x="1363989" y="8412364"/>
            <a:ext cx="4828522" cy="25588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9517" tIns="29517" rIns="29517" bIns="29517" anchor="ctr">
            <a:sp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t>オフィスのお困りごとを、ぜひ私たちにご相談ください</a:t>
            </a:r>
          </a:p>
        </p:txBody>
      </p:sp>
      <p:sp>
        <p:nvSpPr>
          <p:cNvPr id="152" name="・オフィス機器の統合メンテナンスサービス…"/>
          <p:cNvSpPr txBox="1"/>
          <p:nvPr/>
        </p:nvSpPr>
        <p:spPr>
          <a:xfrm>
            <a:off x="321089" y="8953878"/>
            <a:ext cx="2539292" cy="55496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356" tIns="39356" rIns="39356" bIns="39356">
            <a:spAutoFit/>
          </a:bodyPr>
          <a:lstStyle/>
          <a:p>
            <a:pPr algn="l" defTabSz="457200">
              <a:defRPr sz="900">
                <a:solidFill>
                  <a:srgbClr val="424242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pPr>
            <a:r>
              <a:t>・オフィス機器の統合メンテナンスサービス</a:t>
            </a:r>
          </a:p>
          <a:p>
            <a:pPr algn="l" defTabSz="457200">
              <a:defRPr sz="900">
                <a:solidFill>
                  <a:srgbClr val="424242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pPr>
            <a:r>
              <a:t>・移転・拠点変更に伴うインフラ構築支援</a:t>
            </a:r>
          </a:p>
          <a:p>
            <a:pPr algn="l" defTabSz="457200">
              <a:defRPr sz="900">
                <a:solidFill>
                  <a:srgbClr val="424242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pPr>
            <a:r>
              <a:t>・ITトラブル時の迅速なサポート保守サービス</a:t>
            </a:r>
          </a:p>
        </p:txBody>
      </p:sp>
      <p:sp>
        <p:nvSpPr>
          <p:cNvPr id="153" name="線"/>
          <p:cNvSpPr/>
          <p:nvPr/>
        </p:nvSpPr>
        <p:spPr>
          <a:xfrm flipV="1">
            <a:off x="3133125" y="8891159"/>
            <a:ext cx="1" cy="1747291"/>
          </a:xfrm>
          <a:prstGeom prst="line">
            <a:avLst/>
          </a:prstGeom>
          <a:ln w="6350">
            <a:solidFill>
              <a:srgbClr val="929292"/>
            </a:solidFill>
            <a:miter lim="400000"/>
          </a:ln>
        </p:spPr>
        <p:txBody>
          <a:bodyPr lIns="29517" tIns="29517" rIns="29517" bIns="29517" anchor="ctr"/>
          <a:lstStyle/>
          <a:p>
            <a:endParaRPr/>
          </a:p>
        </p:txBody>
      </p:sp>
      <p:sp>
        <p:nvSpPr>
          <p:cNvPr id="154" name="お問い合せ"/>
          <p:cNvSpPr txBox="1"/>
          <p:nvPr/>
        </p:nvSpPr>
        <p:spPr>
          <a:xfrm>
            <a:off x="3405870" y="8941455"/>
            <a:ext cx="1028948" cy="22159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356" tIns="39356" rIns="39356" bIns="39356">
            <a:spAutoFit/>
          </a:bodyPr>
          <a:lstStyle>
            <a:lvl1pPr algn="l" defTabSz="457200">
              <a:spcBef>
                <a:spcPts val="700"/>
              </a:spcBef>
              <a:defRPr sz="1150">
                <a:solidFill>
                  <a:srgbClr val="42424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お問い合せ</a:t>
            </a:r>
          </a:p>
        </p:txBody>
      </p:sp>
      <p:pic>
        <p:nvPicPr>
          <p:cNvPr id="155" name="スクリーンショット 2024-07-19 16.28.56.png" descr="スクリーンショット 2024-07-19 16.28.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84" y="6020091"/>
            <a:ext cx="1635607" cy="2124760"/>
          </a:xfrm>
          <a:prstGeom prst="rect">
            <a:avLst/>
          </a:prstGeom>
          <a:ln w="3175"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56" name="ビジネス向けのOA機器、複合機・FAX、ビジネスフォン、パソコンなどの販売・メンテナンスに対応。さらに、ホームページ制作や通信機器工事も承ります。…"/>
          <p:cNvSpPr txBox="1"/>
          <p:nvPr/>
        </p:nvSpPr>
        <p:spPr>
          <a:xfrm>
            <a:off x="294616" y="9637656"/>
            <a:ext cx="2592237" cy="81404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356" tIns="39356" rIns="39356" bIns="39356">
            <a:spAutoFit/>
          </a:bodyPr>
          <a:lstStyle/>
          <a:p>
            <a:pPr algn="l" defTabSz="457200">
              <a:lnSpc>
                <a:spcPct val="80000"/>
              </a:lnSpc>
              <a:defRPr sz="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ビジネス向けのOA機器、複合機・FAX、ビジネスフォン、パソコンなどの販売・メンテナンスに対応。さらに、ホームページ制作や通信機器工事も承ります。</a:t>
            </a:r>
          </a:p>
          <a:p>
            <a:pPr algn="l" defTabSz="457200">
              <a:lnSpc>
                <a:spcPct val="80000"/>
              </a:lnSpc>
              <a:defRPr sz="900"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ご相談はお気軽にお問い合わせください。</a:t>
            </a:r>
          </a:p>
        </p:txBody>
      </p:sp>
      <p:pic>
        <p:nvPicPr>
          <p:cNvPr id="157" name="3079_paint.png" descr="3079_pai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767" y="6282032"/>
            <a:ext cx="1563254" cy="1962807"/>
          </a:xfrm>
          <a:prstGeom prst="rect">
            <a:avLst/>
          </a:prstGeom>
          <a:ln w="3175">
            <a:miter lim="400000"/>
          </a:ln>
        </p:spPr>
      </p:pic>
      <p:sp>
        <p:nvSpPr>
          <p:cNvPr id="158" name="線"/>
          <p:cNvSpPr/>
          <p:nvPr/>
        </p:nvSpPr>
        <p:spPr>
          <a:xfrm>
            <a:off x="371746" y="713569"/>
            <a:ext cx="6813008" cy="1"/>
          </a:xfrm>
          <a:prstGeom prst="line">
            <a:avLst/>
          </a:prstGeom>
          <a:ln w="3175">
            <a:solidFill>
              <a:srgbClr val="00478B"/>
            </a:solidFill>
            <a:miter lim="400000"/>
          </a:ln>
        </p:spPr>
        <p:txBody>
          <a:bodyPr lIns="15742" tIns="15742" rIns="15742" bIns="15742" anchor="ctr"/>
          <a:lstStyle/>
          <a:p>
            <a:pPr algn="l" defTabSz="643584">
              <a:spcBef>
                <a:spcPts val="4500"/>
              </a:spcBef>
              <a:defRPr sz="3600"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59" name="円形"/>
          <p:cNvSpPr/>
          <p:nvPr/>
        </p:nvSpPr>
        <p:spPr>
          <a:xfrm>
            <a:off x="362331" y="1616888"/>
            <a:ext cx="1465150" cy="1465150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643584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0" name="線"/>
          <p:cNvSpPr/>
          <p:nvPr/>
        </p:nvSpPr>
        <p:spPr>
          <a:xfrm>
            <a:off x="371746" y="4548951"/>
            <a:ext cx="6813008" cy="1"/>
          </a:xfrm>
          <a:prstGeom prst="line">
            <a:avLst/>
          </a:prstGeom>
          <a:ln w="3175">
            <a:solidFill>
              <a:srgbClr val="00478B"/>
            </a:solidFill>
            <a:miter lim="400000"/>
          </a:ln>
        </p:spPr>
        <p:txBody>
          <a:bodyPr lIns="15742" tIns="15742" rIns="15742" bIns="15742" anchor="ctr"/>
          <a:lstStyle/>
          <a:p>
            <a:pPr algn="l" defTabSz="643584">
              <a:spcBef>
                <a:spcPts val="4500"/>
              </a:spcBef>
              <a:defRPr sz="3600"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1" name="01"/>
          <p:cNvSpPr txBox="1"/>
          <p:nvPr/>
        </p:nvSpPr>
        <p:spPr>
          <a:xfrm>
            <a:off x="241858" y="261567"/>
            <a:ext cx="441021" cy="543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356" tIns="39356" rIns="39356" bIns="39356" anchor="ctr">
            <a:spAutoFit/>
          </a:bodyPr>
          <a:lstStyle>
            <a:lvl1pPr defTabSz="457200">
              <a:defRPr sz="3700">
                <a:solidFill>
                  <a:srgbClr val="00478B"/>
                </a:solidFill>
                <a:latin typeface="DIN Condensed Bold"/>
                <a:ea typeface="DIN Condensed Bold"/>
                <a:cs typeface="DIN Condensed Bold"/>
                <a:sym typeface="DIN Condensed Bold"/>
              </a:defRPr>
            </a:lvl1pPr>
          </a:lstStyle>
          <a:p>
            <a:r>
              <a:t>01</a:t>
            </a:r>
          </a:p>
        </p:txBody>
      </p:sp>
      <p:sp>
        <p:nvSpPr>
          <p:cNvPr id="162" name="サプライチェーン攻撃の標的となりやすい企業の脆弱性"/>
          <p:cNvSpPr txBox="1"/>
          <p:nvPr/>
        </p:nvSpPr>
        <p:spPr>
          <a:xfrm>
            <a:off x="607891" y="337625"/>
            <a:ext cx="6426174" cy="3327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356" tIns="39356" rIns="39356" bIns="39356">
            <a:spAutoFit/>
          </a:bodyPr>
          <a:lstStyle>
            <a:lvl1pPr algn="l" defTabSz="457200">
              <a:defRPr sz="2000">
                <a:solidFill>
                  <a:srgbClr val="00478B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r>
              <a:t>サプライチェーン攻撃の標的となりやすい企業の脆弱性</a:t>
            </a:r>
          </a:p>
        </p:txBody>
      </p:sp>
      <p:sp>
        <p:nvSpPr>
          <p:cNvPr id="163" name="円形"/>
          <p:cNvSpPr/>
          <p:nvPr/>
        </p:nvSpPr>
        <p:spPr>
          <a:xfrm>
            <a:off x="2151227" y="1616888"/>
            <a:ext cx="1465150" cy="1465150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643584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4" name="円形"/>
          <p:cNvSpPr/>
          <p:nvPr/>
        </p:nvSpPr>
        <p:spPr>
          <a:xfrm>
            <a:off x="3940123" y="1616888"/>
            <a:ext cx="1465150" cy="1465150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643584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sp>
        <p:nvSpPr>
          <p:cNvPr id="165" name="円形"/>
          <p:cNvSpPr/>
          <p:nvPr/>
        </p:nvSpPr>
        <p:spPr>
          <a:xfrm>
            <a:off x="5729019" y="1616888"/>
            <a:ext cx="1465150" cy="1465150"/>
          </a:xfrm>
          <a:prstGeom prst="ellipse">
            <a:avLst/>
          </a:prstGeom>
          <a:solidFill>
            <a:srgbClr val="FFFFFF"/>
          </a:solidFill>
          <a:ln w="3175">
            <a:miter lim="400000"/>
          </a:ln>
          <a:effectLst>
            <a:outerShdw blurRad="635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643584"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</p:txBody>
      </p:sp>
      <p:pic>
        <p:nvPicPr>
          <p:cNvPr id="166" name="Version control-bro.png" descr="Version control-br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639" y="1789301"/>
            <a:ext cx="1120326" cy="1120325"/>
          </a:xfrm>
          <a:prstGeom prst="rect">
            <a:avLst/>
          </a:prstGeom>
          <a:ln w="3175">
            <a:miter lim="400000"/>
          </a:ln>
        </p:spPr>
      </p:pic>
      <p:pic>
        <p:nvPicPr>
          <p:cNvPr id="167" name="Reset password-bro (1).png" descr="Reset password-bro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0432" y="1834990"/>
            <a:ext cx="1028948" cy="1028947"/>
          </a:xfrm>
          <a:prstGeom prst="rect">
            <a:avLst/>
          </a:prstGeom>
          <a:ln w="3175">
            <a:miter lim="400000"/>
          </a:ln>
        </p:spPr>
      </p:pic>
      <p:pic>
        <p:nvPicPr>
          <p:cNvPr id="168" name="Hello-bro.png" descr="Hello-br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9134" y="1638475"/>
            <a:ext cx="1421977" cy="1421977"/>
          </a:xfrm>
          <a:prstGeom prst="rect">
            <a:avLst/>
          </a:prstGeom>
          <a:ln w="3175">
            <a:miter lim="400000"/>
          </a:ln>
        </p:spPr>
      </p:pic>
      <p:pic>
        <p:nvPicPr>
          <p:cNvPr id="169" name="Newsletter-bro.png" descr="Newsletter-bro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1856" y="1724446"/>
            <a:ext cx="1339476" cy="1339476"/>
          </a:xfrm>
          <a:prstGeom prst="rect">
            <a:avLst/>
          </a:prstGeom>
          <a:ln w="3175">
            <a:miter lim="400000"/>
          </a:ln>
        </p:spPr>
      </p:pic>
      <p:sp>
        <p:nvSpPr>
          <p:cNvPr id="170" name="単純なパスワードの利用…"/>
          <p:cNvSpPr txBox="1"/>
          <p:nvPr/>
        </p:nvSpPr>
        <p:spPr>
          <a:xfrm>
            <a:off x="277145" y="927477"/>
            <a:ext cx="1635523" cy="567037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517" tIns="29517" rIns="29517" bIns="29517">
            <a:spAutoFit/>
          </a:bodyPr>
          <a:lstStyle/>
          <a:p>
            <a:pPr marL="114300" indent="-114300" algn="l">
              <a:buSzPct val="100000"/>
              <a:buChar char="✓"/>
              <a:defRPr sz="1000">
                <a:solidFill>
                  <a:srgbClr val="424242"/>
                </a:solidFill>
              </a:defRPr>
            </a:pPr>
            <a:r>
              <a:t>単純なパスワードの利用</a:t>
            </a:r>
          </a:p>
          <a:p>
            <a:pPr marL="114300" indent="-114300" algn="l">
              <a:buSzPct val="100000"/>
              <a:buChar char="✓"/>
              <a:defRPr sz="1000">
                <a:solidFill>
                  <a:srgbClr val="424242"/>
                </a:solidFill>
              </a:defRPr>
            </a:pPr>
            <a:r>
              <a:t>パスワードの使い回し</a:t>
            </a:r>
          </a:p>
          <a:p>
            <a:pPr marL="114300" indent="-114300" algn="l">
              <a:buSzPct val="100000"/>
              <a:buChar char="✓"/>
              <a:defRPr sz="1000">
                <a:solidFill>
                  <a:srgbClr val="424242"/>
                </a:solidFill>
              </a:defRPr>
            </a:pPr>
            <a:r>
              <a:t>多要素認証の未導入</a:t>
            </a:r>
          </a:p>
        </p:txBody>
      </p:sp>
      <p:sp>
        <p:nvSpPr>
          <p:cNvPr id="171" name="セキュリティーパッチの未適用"/>
          <p:cNvSpPr txBox="1"/>
          <p:nvPr/>
        </p:nvSpPr>
        <p:spPr>
          <a:xfrm>
            <a:off x="2066041" y="930824"/>
            <a:ext cx="1635523" cy="376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517" tIns="29517" rIns="29517" bIns="29517">
            <a:spAutoFit/>
          </a:bodyPr>
          <a:lstStyle>
            <a:lvl1pPr marL="114300" indent="-114300" algn="l">
              <a:buSzPct val="100000"/>
              <a:buChar char="✓"/>
              <a:defRPr sz="1000">
                <a:solidFill>
                  <a:srgbClr val="424242"/>
                </a:solidFill>
              </a:defRPr>
            </a:lvl1pPr>
          </a:lstStyle>
          <a:p>
            <a:r>
              <a:t>セキュリティーパッチの未適用</a:t>
            </a:r>
          </a:p>
        </p:txBody>
      </p:sp>
      <p:sp>
        <p:nvSpPr>
          <p:cNvPr id="172" name="取引先システムとの過剰な信頼関係"/>
          <p:cNvSpPr txBox="1"/>
          <p:nvPr/>
        </p:nvSpPr>
        <p:spPr>
          <a:xfrm>
            <a:off x="3854936" y="930824"/>
            <a:ext cx="1635523" cy="376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517" tIns="29517" rIns="29517" bIns="29517">
            <a:spAutoFit/>
          </a:bodyPr>
          <a:lstStyle>
            <a:lvl1pPr marL="114300" indent="-114300" algn="l">
              <a:buSzPct val="100000"/>
              <a:buChar char="✓"/>
              <a:defRPr sz="1000">
                <a:solidFill>
                  <a:srgbClr val="424242"/>
                </a:solidFill>
              </a:defRPr>
            </a:lvl1pPr>
          </a:lstStyle>
          <a:p>
            <a:r>
              <a:t>取引先システムとの過剰な信頼関係</a:t>
            </a:r>
          </a:p>
        </p:txBody>
      </p:sp>
      <p:sp>
        <p:nvSpPr>
          <p:cNvPr id="173" name="メールのセキュリティ 対策不備"/>
          <p:cNvSpPr txBox="1"/>
          <p:nvPr/>
        </p:nvSpPr>
        <p:spPr>
          <a:xfrm>
            <a:off x="5643833" y="930824"/>
            <a:ext cx="1635522" cy="37653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9517" tIns="29517" rIns="29517" bIns="29517">
            <a:spAutoFit/>
          </a:bodyPr>
          <a:lstStyle/>
          <a:p>
            <a:pPr marL="114300" indent="-114300" algn="l">
              <a:buSzPct val="100000"/>
              <a:buChar char="✓"/>
              <a:defRPr sz="1000">
                <a:solidFill>
                  <a:srgbClr val="424242"/>
                </a:solidFill>
              </a:defRPr>
            </a:pPr>
            <a:r>
              <a:t>メールのセキュリティ</a:t>
            </a:r>
            <a:br/>
            <a:r>
              <a:t>対策不備</a:t>
            </a:r>
          </a:p>
        </p:txBody>
      </p:sp>
      <p:sp>
        <p:nvSpPr>
          <p:cNvPr id="174" name="詳しくは動画をCheck !! ▶︎"/>
          <p:cNvSpPr txBox="1"/>
          <p:nvPr/>
        </p:nvSpPr>
        <p:spPr>
          <a:xfrm>
            <a:off x="3110981" y="3443442"/>
            <a:ext cx="3323310" cy="3327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9356" tIns="39356" rIns="39356" bIns="39356">
            <a:spAutoFit/>
          </a:bodyPr>
          <a:lstStyle>
            <a:lvl1pPr algn="l" defTabSz="457200">
              <a:defRPr sz="2000">
                <a:solidFill>
                  <a:srgbClr val="00478B"/>
                </a:solidFill>
                <a:latin typeface="ヒラギノ角ゴシック W6"/>
                <a:ea typeface="ヒラギノ角ゴシック W6"/>
                <a:cs typeface="ヒラギノ角ゴシック W6"/>
                <a:sym typeface="ヒラギノ角ゴシック W6"/>
              </a:defRPr>
            </a:lvl1pPr>
          </a:lstStyle>
          <a:p>
            <a:r>
              <a:t>詳しくは動画をCheck !! ▶︎</a:t>
            </a:r>
          </a:p>
        </p:txBody>
      </p:sp>
      <p:pic>
        <p:nvPicPr>
          <p:cNvPr id="175" name="QR_238360.png" descr="QR_23836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5105" y="3185422"/>
            <a:ext cx="820065" cy="820066"/>
          </a:xfrm>
          <a:prstGeom prst="rect">
            <a:avLst/>
          </a:prstGeom>
          <a:ln w="3175">
            <a:miter lim="400000"/>
          </a:ln>
        </p:spPr>
      </p:pic>
      <p:sp>
        <p:nvSpPr>
          <p:cNvPr id="176" name="サプライチェーンを利用したサイバー攻撃は 近年世界的に急増している脅威の一つであり 被害規模も年々拡大しています"/>
          <p:cNvSpPr txBox="1"/>
          <p:nvPr/>
        </p:nvSpPr>
        <p:spPr>
          <a:xfrm>
            <a:off x="381207" y="3290411"/>
            <a:ext cx="2693007" cy="58671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356" tIns="39356" rIns="39356" bIns="39356">
            <a:spAutoFit/>
          </a:bodyPr>
          <a:lstStyle/>
          <a:p>
            <a:pPr algn="l" defTabSz="457200">
              <a:defRPr sz="1000">
                <a:solidFill>
                  <a:srgbClr val="424242"/>
                </a:solidFill>
                <a:latin typeface="ヒラギノ角ゴシック W3"/>
                <a:ea typeface="ヒラギノ角ゴシック W3"/>
                <a:cs typeface="ヒラギノ角ゴシック W3"/>
                <a:sym typeface="ヒラギノ角ゴシック W3"/>
              </a:defRPr>
            </a:pPr>
            <a:r>
              <a:t>サプライチェーンを利用したサイバー攻撃は</a:t>
            </a:r>
            <a:br/>
            <a:r>
              <a:t>近年世界的に急増している脅威の一つであり</a:t>
            </a:r>
            <a:br/>
            <a:r>
              <a:t>被害規模も年々拡大しています</a:t>
            </a:r>
          </a:p>
        </p:txBody>
      </p:sp>
      <p:sp>
        <p:nvSpPr>
          <p:cNvPr id="177" name="株式会社TESTEST…"/>
          <p:cNvSpPr txBox="1"/>
          <p:nvPr/>
        </p:nvSpPr>
        <p:spPr>
          <a:xfrm>
            <a:off x="5078629" y="9348263"/>
            <a:ext cx="1648158" cy="100176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15742" tIns="15742" rIns="15742" bIns="15742" anchor="ctr">
            <a:spAutoFit/>
          </a:bodyPr>
          <a:lstStyle/>
          <a:p>
            <a:pPr algn="l" defTabSz="457200">
              <a:lnSpc>
                <a:spcPct val="70000"/>
              </a:lnSpc>
              <a:defRPr sz="900">
                <a:solidFill>
                  <a:srgbClr val="424242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t>株式会社TESTEST</a:t>
            </a:r>
          </a:p>
          <a:p>
            <a:pPr algn="l" defTabSz="457200">
              <a:lnSpc>
                <a:spcPct val="70000"/>
              </a:lnSpc>
              <a:defRPr sz="900">
                <a:solidFill>
                  <a:srgbClr val="424242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t>〒123-4567</a:t>
            </a:r>
            <a:br/>
            <a:r>
              <a:t>東京都○○区・・・・・・</a:t>
            </a:r>
          </a:p>
          <a:p>
            <a:pPr algn="l" defTabSz="457200">
              <a:lnSpc>
                <a:spcPct val="70000"/>
              </a:lnSpc>
              <a:defRPr sz="900">
                <a:solidFill>
                  <a:srgbClr val="424242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endParaRPr/>
          </a:p>
          <a:p>
            <a:pPr algn="l" defTabSz="457200">
              <a:lnSpc>
                <a:spcPct val="70000"/>
              </a:lnSpc>
              <a:defRPr sz="900">
                <a:solidFill>
                  <a:srgbClr val="424242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t>TEL 03-XXXX-XXXX（代表）</a:t>
            </a:r>
          </a:p>
          <a:p>
            <a:pPr algn="l" defTabSz="457200">
              <a:lnSpc>
                <a:spcPct val="70000"/>
              </a:lnSpc>
              <a:defRPr sz="900">
                <a:solidFill>
                  <a:srgbClr val="424242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t>FAX 03-XXXX-XXXX</a:t>
            </a:r>
          </a:p>
          <a:p>
            <a:pPr algn="l" defTabSz="457200">
              <a:lnSpc>
                <a:spcPct val="70000"/>
              </a:lnSpc>
              <a:defRPr sz="900">
                <a:solidFill>
                  <a:srgbClr val="424242"/>
                </a:solidFill>
                <a:latin typeface="+mn-lt"/>
                <a:ea typeface="+mn-ea"/>
                <a:cs typeface="+mn-cs"/>
                <a:sym typeface="ヒラギノ角ゴ ProN W3"/>
              </a:defRPr>
            </a:pPr>
            <a:r>
              <a:t>https://samplesample.com</a:t>
            </a:r>
          </a:p>
        </p:txBody>
      </p:sp>
      <p:pic>
        <p:nvPicPr>
          <p:cNvPr id="178" name="1900459.png" descr="1900459.png"/>
          <p:cNvPicPr>
            <a:picLocks noChangeAspect="1"/>
          </p:cNvPicPr>
          <p:nvPr/>
        </p:nvPicPr>
        <p:blipFill>
          <a:blip r:embed="rId11"/>
          <a:srcRect l="56317" t="58072" r="19905" b="18368"/>
          <a:stretch>
            <a:fillRect/>
          </a:stretch>
        </p:blipFill>
        <p:spPr>
          <a:xfrm>
            <a:off x="3379397" y="9334597"/>
            <a:ext cx="1456168" cy="102908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9517" tIns="29517" rIns="29517" bIns="29517" numCol="1" spcCol="38100" rtlCol="0" anchor="ctr">
        <a:spAutoFit/>
      </a:bodyPr>
      <a:lstStyle>
        <a:defPPr marL="0" marR="0" indent="0" algn="ctr" defTabSz="64049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ヒラギノ角ゴ ProN W6"/>
            <a:ea typeface="ヒラギノ角ゴ ProN W6"/>
            <a:cs typeface="ヒラギノ角ゴ ProN W6"/>
            <a:sym typeface="ヒラギノ角ゴ ProN W6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Microsoft Office PowerPoint</Application>
  <PresentationFormat>ユーザー設定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Helvetica Neue Light</vt:lpstr>
      <vt:lpstr>Helvetica Neue Thin</vt:lpstr>
      <vt:lpstr>ヒラギノ角ゴ ProN W3</vt:lpstr>
      <vt:lpstr>ヒラギノ角ゴ ProN W6</vt:lpstr>
      <vt:lpstr>White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大槻 知浩</dc:creator>
  <cp:lastModifiedBy>大槻 知浩</cp:lastModifiedBy>
  <cp:revision>1</cp:revision>
  <dcterms:modified xsi:type="dcterms:W3CDTF">2025-04-10T04:19:19Z</dcterms:modified>
</cp:coreProperties>
</file>